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2" r:id="rId3"/>
    <p:sldId id="297" r:id="rId4"/>
    <p:sldId id="298" r:id="rId5"/>
    <p:sldId id="295" r:id="rId6"/>
    <p:sldId id="300" r:id="rId7"/>
    <p:sldId id="261" r:id="rId8"/>
    <p:sldId id="299" r:id="rId9"/>
    <p:sldId id="302" r:id="rId10"/>
    <p:sldId id="301" r:id="rId11"/>
    <p:sldId id="307" r:id="rId12"/>
    <p:sldId id="292" r:id="rId13"/>
    <p:sldId id="308" r:id="rId14"/>
    <p:sldId id="286" r:id="rId15"/>
    <p:sldId id="309" r:id="rId16"/>
    <p:sldId id="311" r:id="rId17"/>
    <p:sldId id="303" r:id="rId18"/>
    <p:sldId id="265" r:id="rId19"/>
    <p:sldId id="310" r:id="rId20"/>
    <p:sldId id="304" r:id="rId21"/>
    <p:sldId id="291" r:id="rId22"/>
    <p:sldId id="306" r:id="rId23"/>
    <p:sldId id="305" r:id="rId2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52F26-36F2-42EB-A63E-D0362849524A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B5FC7-C204-4CC3-9E05-9A0D9F4C433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153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A62C2-20F5-4E85-B384-E665EFDE7745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A36DF-49D7-4F56-89BF-65BC86622DB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8885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A36DF-49D7-4F56-89BF-65BC86622DB5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4078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A36DF-49D7-4F56-89BF-65BC86622DB5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68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54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408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213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865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21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037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3705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32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455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203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329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CEAD06A9-8476-4357-9057-322CE43DAEB2}" type="datetimeFigureOut">
              <a:rPr lang="nl-BE" smtClean="0"/>
              <a:t>4/09/2023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DD249834-D1E6-48D3-A42B-21DE973FF0F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103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oep6.jouwweb.be/" TargetMode="External"/><Relationship Id="rId2" Type="http://schemas.openxmlformats.org/officeDocument/2006/relationships/hyperlink" Target="http://www.gbseikenlaar.b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55976" y="2852936"/>
            <a:ext cx="3313355" cy="982080"/>
          </a:xfrm>
        </p:spPr>
        <p:txBody>
          <a:bodyPr>
            <a:normAutofit fontScale="90000"/>
          </a:bodyPr>
          <a:lstStyle/>
          <a:p>
            <a:r>
              <a:rPr lang="nl-BE" dirty="0"/>
              <a:t>Welkom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336010" y="3933056"/>
            <a:ext cx="3692374" cy="2520280"/>
          </a:xfrm>
        </p:spPr>
        <p:txBody>
          <a:bodyPr>
            <a:normAutofit fontScale="70000" lnSpcReduction="20000"/>
          </a:bodyPr>
          <a:lstStyle/>
          <a:p>
            <a:endParaRPr lang="nl-BE" dirty="0"/>
          </a:p>
          <a:p>
            <a:r>
              <a:rPr lang="nl-BE" sz="3300" b="1" dirty="0"/>
              <a:t>in groep 6</a:t>
            </a:r>
          </a:p>
          <a:p>
            <a:endParaRPr lang="nl-BE" sz="3300" b="1" dirty="0"/>
          </a:p>
          <a:p>
            <a:pPr algn="l"/>
            <a:r>
              <a:rPr lang="nl-BE" sz="3300" b="1" dirty="0"/>
              <a:t>6A: juf Inge &amp; juf Lynn (do.)</a:t>
            </a:r>
          </a:p>
          <a:p>
            <a:pPr algn="l"/>
            <a:endParaRPr lang="nl-BE" sz="3300" b="1" dirty="0"/>
          </a:p>
          <a:p>
            <a:pPr algn="l"/>
            <a:r>
              <a:rPr lang="nl-NL" sz="3300" b="1" dirty="0"/>
              <a:t>6B: juf Lise</a:t>
            </a:r>
            <a:endParaRPr lang="nl-BE" sz="3300" b="1" dirty="0"/>
          </a:p>
        </p:txBody>
      </p:sp>
    </p:spTree>
    <p:extLst>
      <p:ext uri="{BB962C8B-B14F-4D97-AF65-F5344CB8AC3E}">
        <p14:creationId xmlns:p14="http://schemas.microsoft.com/office/powerpoint/2010/main" val="302774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Toetsen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844824"/>
            <a:ext cx="7560840" cy="4392488"/>
          </a:xfrm>
        </p:spPr>
        <p:txBody>
          <a:bodyPr>
            <a:noAutofit/>
          </a:bodyPr>
          <a:lstStyle/>
          <a:p>
            <a:r>
              <a:rPr lang="nl-BE" sz="2000" u="sng" dirty="0">
                <a:solidFill>
                  <a:schemeClr val="tx1"/>
                </a:solidFill>
              </a:rPr>
              <a:t>toetsenmap</a:t>
            </a:r>
            <a:r>
              <a:rPr lang="nl-BE" sz="2000" dirty="0">
                <a:solidFill>
                  <a:schemeClr val="tx1"/>
                </a:solidFill>
              </a:rPr>
              <a:t>:  wordt wekelijks mee naar huis gegeven </a:t>
            </a:r>
            <a:br>
              <a:rPr lang="nl-BE" dirty="0">
                <a:solidFill>
                  <a:schemeClr val="tx1"/>
                </a:solidFill>
              </a:rPr>
            </a:br>
            <a:r>
              <a:rPr lang="nl-BE" sz="2000" dirty="0"/>
              <a:t>-&gt;  graag handtekenen aub 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bloktoetsen</a:t>
            </a:r>
            <a:r>
              <a:rPr lang="nl-BE" sz="2000" dirty="0">
                <a:solidFill>
                  <a:schemeClr val="tx1"/>
                </a:solidFill>
              </a:rPr>
              <a:t>:  derde lesweek van januari</a:t>
            </a:r>
          </a:p>
          <a:p>
            <a:endParaRPr lang="nl-BE" sz="2000" u="sng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OVSG toetsen</a:t>
            </a:r>
            <a:r>
              <a:rPr lang="nl-BE" sz="2000" dirty="0">
                <a:solidFill>
                  <a:schemeClr val="tx1"/>
                </a:solidFill>
              </a:rPr>
              <a:t>:  praktische proeven, mondeling + op papier</a:t>
            </a:r>
          </a:p>
          <a:p>
            <a:pPr marL="3429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eindtoetsen</a:t>
            </a:r>
            <a:r>
              <a:rPr lang="nl-BE" sz="2000" dirty="0">
                <a:solidFill>
                  <a:schemeClr val="tx1"/>
                </a:solidFill>
              </a:rPr>
              <a:t>:  juni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=&gt;  maatregelen = ook tijdens toetsen</a:t>
            </a:r>
          </a:p>
          <a:p>
            <a:endParaRPr lang="nl-BE" sz="2000" dirty="0"/>
          </a:p>
          <a:p>
            <a:endParaRPr lang="nl-BE" sz="2000" dirty="0"/>
          </a:p>
          <a:p>
            <a:endParaRPr lang="nl-BE" sz="2000" dirty="0"/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61934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Rapport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2952328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december / maart / juni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-  welbevinden (leerling + leerkracht)</a:t>
            </a:r>
          </a:p>
          <a:p>
            <a:pPr marL="68580" indent="0">
              <a:buNone/>
            </a:pPr>
            <a:r>
              <a:rPr lang="nl-NL" sz="2000" dirty="0">
                <a:solidFill>
                  <a:schemeClr val="tx1"/>
                </a:solidFill>
              </a:rPr>
              <a:t>    -  m</a:t>
            </a:r>
            <a:r>
              <a:rPr lang="nl-BE" sz="2000" dirty="0">
                <a:solidFill>
                  <a:schemeClr val="tx1"/>
                </a:solidFill>
              </a:rPr>
              <a:t>uvo</a:t>
            </a: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    -  sociale vaardigheden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groei / evolutie = belangrijk</a:t>
            </a:r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423559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Studiekeuze</a:t>
            </a:r>
            <a:br>
              <a:rPr lang="nl-BE" b="1" u="sng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492" y="1844824"/>
            <a:ext cx="7272924" cy="4104456"/>
          </a:xfrm>
        </p:spPr>
        <p:txBody>
          <a:bodyPr>
            <a:norm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na de kerstvakantie werken we hier uitgebreid rond tijdens de lessen W.O. en taal</a:t>
            </a:r>
            <a:endParaRPr lang="nl-BE" dirty="0">
              <a:solidFill>
                <a:schemeClr val="tx1"/>
              </a:solidFill>
            </a:endParaRPr>
          </a:p>
          <a:p>
            <a:pPr marL="3429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aansluitend is er een oudercontact, specifiek gericht op de studiekeuze </a:t>
            </a:r>
          </a:p>
          <a:p>
            <a:pPr marL="3429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CLB: l</a:t>
            </a:r>
            <a:r>
              <a:rPr lang="nl-NL" sz="2000" dirty="0">
                <a:solidFill>
                  <a:schemeClr val="tx1"/>
                </a:solidFill>
              </a:rPr>
              <a:t>es studiekeuze </a:t>
            </a:r>
            <a:endParaRPr lang="nl-B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26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863081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BE" b="1" u="sng" dirty="0"/>
              <a:t>Oudercontact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488832" cy="4320480"/>
          </a:xfrm>
        </p:spPr>
        <p:txBody>
          <a:bodyPr>
            <a:noAutofit/>
          </a:bodyPr>
          <a:lstStyle/>
          <a:p>
            <a:r>
              <a:rPr lang="nl-BE" sz="2000" u="sng" dirty="0">
                <a:solidFill>
                  <a:schemeClr val="tx1"/>
                </a:solidFill>
              </a:rPr>
              <a:t>week van </a:t>
            </a:r>
            <a:r>
              <a:rPr lang="nl-BE" u="sng" dirty="0">
                <a:solidFill>
                  <a:schemeClr val="tx1"/>
                </a:solidFill>
              </a:rPr>
              <a:t>09</a:t>
            </a:r>
            <a:r>
              <a:rPr lang="nl-BE" sz="2000" u="sng" dirty="0">
                <a:solidFill>
                  <a:schemeClr val="tx1"/>
                </a:solidFill>
              </a:rPr>
              <a:t>/10</a:t>
            </a:r>
            <a:r>
              <a:rPr lang="nl-BE" sz="2000" dirty="0">
                <a:solidFill>
                  <a:schemeClr val="tx1"/>
                </a:solidFill>
              </a:rPr>
              <a:t>: 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- voor nieuwe leerlingen + leerlingen met maatregelen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- op uitnodiging van leerkracht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woensdag 16/10</a:t>
            </a:r>
            <a:r>
              <a:rPr lang="nl-BE" u="sng" dirty="0">
                <a:solidFill>
                  <a:schemeClr val="tx1"/>
                </a:solidFill>
              </a:rPr>
              <a:t> en donderdag 17/10: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- voor overige leerlingen</a:t>
            </a:r>
            <a:br>
              <a:rPr lang="nl-BE" sz="2000" dirty="0">
                <a:solidFill>
                  <a:schemeClr val="tx1"/>
                </a:solidFill>
              </a:rPr>
            </a:b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woensdag </a:t>
            </a:r>
            <a:r>
              <a:rPr lang="nl-BE" u="sng" dirty="0">
                <a:solidFill>
                  <a:schemeClr val="tx1"/>
                </a:solidFill>
              </a:rPr>
              <a:t>31</a:t>
            </a:r>
            <a:r>
              <a:rPr lang="nl-BE" sz="2000" u="sng" dirty="0">
                <a:solidFill>
                  <a:schemeClr val="tx1"/>
                </a:solidFill>
              </a:rPr>
              <a:t>/01 en donderdag 01/02</a:t>
            </a:r>
            <a:r>
              <a:rPr lang="nl-BE" sz="2000" dirty="0">
                <a:solidFill>
                  <a:schemeClr val="tx1"/>
                </a:solidFill>
              </a:rPr>
              <a:t>: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- voor alle leerlingen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- studiekeuze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u="sng" dirty="0">
                <a:solidFill>
                  <a:schemeClr val="tx1"/>
                </a:solidFill>
              </a:rPr>
              <a:t>(eind juni</a:t>
            </a:r>
            <a:r>
              <a:rPr lang="nl-BE" sz="2000" dirty="0">
                <a:solidFill>
                  <a:schemeClr val="tx1"/>
                </a:solidFill>
              </a:rPr>
              <a:t>: enkel op uitnodiging leerkracht)</a:t>
            </a:r>
            <a:br>
              <a:rPr lang="nl-BE" sz="2000" dirty="0">
                <a:solidFill>
                  <a:schemeClr val="tx1"/>
                </a:solidFill>
              </a:rPr>
            </a:br>
            <a:endParaRPr lang="nl-BE" sz="2000" dirty="0">
              <a:solidFill>
                <a:schemeClr val="tx1"/>
              </a:solidFill>
            </a:endParaRPr>
          </a:p>
          <a:p>
            <a:endParaRPr lang="nl-BE" sz="2000" dirty="0"/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27331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6809" y="620688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Questi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8781" y="1387884"/>
            <a:ext cx="7200800" cy="5065452"/>
          </a:xfrm>
        </p:spPr>
        <p:txBody>
          <a:bodyPr>
            <a:normAutofit fontScale="32500" lnSpcReduction="20000"/>
          </a:bodyPr>
          <a:lstStyle/>
          <a:p>
            <a:pPr marL="68580" indent="0" algn="ctr">
              <a:buNone/>
            </a:pPr>
            <a:endParaRPr lang="nl-BE" sz="2900" dirty="0"/>
          </a:p>
          <a:p>
            <a:pPr>
              <a:lnSpc>
                <a:spcPct val="120000"/>
              </a:lnSpc>
            </a:pPr>
            <a:r>
              <a:rPr lang="nl-BE" sz="6200" dirty="0">
                <a:solidFill>
                  <a:schemeClr val="tx1"/>
                </a:solidFill>
              </a:rPr>
              <a:t>brieven ter info = enkel digitaal</a:t>
            </a:r>
          </a:p>
          <a:p>
            <a:pPr marL="68580" indent="0">
              <a:lnSpc>
                <a:spcPct val="120000"/>
              </a:lnSpc>
              <a:buNone/>
            </a:pPr>
            <a:endParaRPr lang="nl-BE" sz="6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BE" sz="6200" dirty="0">
                <a:solidFill>
                  <a:schemeClr val="tx1"/>
                </a:solidFill>
              </a:rPr>
              <a:t>brieven met invulstrookje = digitaal + op papier (geel)</a:t>
            </a:r>
          </a:p>
          <a:p>
            <a:pPr>
              <a:lnSpc>
                <a:spcPct val="120000"/>
              </a:lnSpc>
            </a:pPr>
            <a:endParaRPr lang="nl-NL" sz="6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6200" dirty="0">
                <a:solidFill>
                  <a:schemeClr val="tx1"/>
                </a:solidFill>
              </a:rPr>
              <a:t>maandkalender</a:t>
            </a:r>
            <a:endParaRPr lang="nl-BE" sz="6200" dirty="0">
              <a:solidFill>
                <a:schemeClr val="tx1"/>
              </a:solidFill>
            </a:endParaRPr>
          </a:p>
          <a:p>
            <a:pPr marL="68580" indent="0">
              <a:lnSpc>
                <a:spcPct val="120000"/>
              </a:lnSpc>
              <a:buNone/>
            </a:pPr>
            <a:endParaRPr lang="nl-BE" sz="6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6200" dirty="0">
                <a:solidFill>
                  <a:schemeClr val="tx1"/>
                </a:solidFill>
              </a:rPr>
              <a:t> rapporten</a:t>
            </a:r>
          </a:p>
          <a:p>
            <a:pPr>
              <a:lnSpc>
                <a:spcPct val="120000"/>
              </a:lnSpc>
            </a:pPr>
            <a:endParaRPr lang="nl-NL" sz="6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BE" sz="6200" dirty="0">
                <a:solidFill>
                  <a:schemeClr val="tx1"/>
                </a:solidFill>
              </a:rPr>
              <a:t>leerkracht contacteren</a:t>
            </a:r>
          </a:p>
          <a:p>
            <a:pPr marL="68580" indent="0">
              <a:lnSpc>
                <a:spcPct val="120000"/>
              </a:lnSpc>
              <a:buNone/>
            </a:pPr>
            <a:endParaRPr lang="nl-BE" sz="62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6200" dirty="0">
                <a:solidFill>
                  <a:schemeClr val="tx1"/>
                </a:solidFill>
              </a:rPr>
              <a:t>problemen met Questi? -&gt; secretariaat</a:t>
            </a:r>
            <a:endParaRPr lang="nl-BE" sz="6200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koffie en thee"/>
          <p:cNvSpPr>
            <a:spLocks noChangeAspect="1" noChangeArrowheads="1"/>
          </p:cNvSpPr>
          <p:nvPr/>
        </p:nvSpPr>
        <p:spPr bwMode="auto">
          <a:xfrm>
            <a:off x="155575" y="-1652588"/>
            <a:ext cx="41052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7944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Website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700808"/>
            <a:ext cx="6480720" cy="41764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nl-BE" sz="2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www.gbseikenlaar.be</a:t>
            </a:r>
            <a:endParaRPr lang="nl-BE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nl-NL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600" dirty="0">
                <a:solidFill>
                  <a:schemeClr val="tx1"/>
                </a:solidFill>
              </a:rPr>
              <a:t>j</a:t>
            </a:r>
            <a:r>
              <a:rPr lang="nl-BE" sz="2600" dirty="0">
                <a:solidFill>
                  <a:schemeClr val="tx1"/>
                </a:solidFill>
              </a:rPr>
              <a:t>aarkalender</a:t>
            </a:r>
          </a:p>
          <a:p>
            <a:pPr>
              <a:lnSpc>
                <a:spcPct val="120000"/>
              </a:lnSpc>
            </a:pPr>
            <a:endParaRPr lang="nl-BE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600" dirty="0">
                <a:solidFill>
                  <a:schemeClr val="tx1"/>
                </a:solidFill>
              </a:rPr>
              <a:t>team Eikenlaar</a:t>
            </a:r>
          </a:p>
          <a:p>
            <a:pPr>
              <a:lnSpc>
                <a:spcPct val="120000"/>
              </a:lnSpc>
            </a:pPr>
            <a:endParaRPr lang="nl-NL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600" dirty="0">
                <a:solidFill>
                  <a:schemeClr val="tx1"/>
                </a:solidFill>
              </a:rPr>
              <a:t>mailadressen</a:t>
            </a:r>
          </a:p>
          <a:p>
            <a:pPr>
              <a:lnSpc>
                <a:spcPct val="120000"/>
              </a:lnSpc>
            </a:pPr>
            <a:endParaRPr lang="nl-NL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600" dirty="0">
                <a:solidFill>
                  <a:schemeClr val="tx1"/>
                </a:solidFill>
              </a:rPr>
              <a:t>klasblog:  </a:t>
            </a:r>
            <a:r>
              <a:rPr lang="nl-BE" sz="2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https://groep6.jouwweb.be/</a:t>
            </a:r>
            <a:endParaRPr lang="nl-BE" sz="26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nl-BE" sz="22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nl-BE" sz="2000" dirty="0"/>
          </a:p>
          <a:p>
            <a:pPr>
              <a:lnSpc>
                <a:spcPct val="120000"/>
              </a:lnSpc>
            </a:pPr>
            <a:endParaRPr lang="nl-BE" sz="2200" dirty="0"/>
          </a:p>
        </p:txBody>
      </p:sp>
      <p:sp>
        <p:nvSpPr>
          <p:cNvPr id="4" name="AutoShape 2" descr="Afbeeldingsresultaat voor koffie en thee"/>
          <p:cNvSpPr>
            <a:spLocks noChangeAspect="1" noChangeArrowheads="1"/>
          </p:cNvSpPr>
          <p:nvPr/>
        </p:nvSpPr>
        <p:spPr bwMode="auto">
          <a:xfrm>
            <a:off x="155575" y="-1652588"/>
            <a:ext cx="41052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8099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Afwezigheden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772816"/>
            <a:ext cx="6912768" cy="44644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BE" sz="2400" u="sng" dirty="0">
                <a:solidFill>
                  <a:schemeClr val="tx1"/>
                </a:solidFill>
              </a:rPr>
              <a:t>1 – 3 dagen</a:t>
            </a:r>
            <a:r>
              <a:rPr lang="nl-BE" sz="2400" dirty="0">
                <a:solidFill>
                  <a:schemeClr val="tx1"/>
                </a:solidFill>
              </a:rPr>
              <a:t>:  afwezigheidsbriefje (zie agenda)</a:t>
            </a:r>
          </a:p>
          <a:p>
            <a:pPr marL="68580" indent="0">
              <a:lnSpc>
                <a:spcPct val="120000"/>
              </a:lnSpc>
              <a:buNone/>
            </a:pPr>
            <a:endParaRPr lang="nl-BE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BE" sz="2400" u="sng" dirty="0">
                <a:solidFill>
                  <a:schemeClr val="tx1"/>
                </a:solidFill>
              </a:rPr>
              <a:t>4 - … dagen</a:t>
            </a:r>
            <a:r>
              <a:rPr lang="nl-BE" sz="2400" dirty="0">
                <a:solidFill>
                  <a:schemeClr val="tx1"/>
                </a:solidFill>
              </a:rPr>
              <a:t>:  doktersattest</a:t>
            </a:r>
            <a:br>
              <a:rPr lang="nl-BE" sz="2400" dirty="0">
                <a:solidFill>
                  <a:schemeClr val="tx1"/>
                </a:solidFill>
              </a:rPr>
            </a:br>
            <a:endParaRPr lang="nl-BE" sz="24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BE" sz="2400" dirty="0">
                <a:solidFill>
                  <a:schemeClr val="tx1"/>
                </a:solidFill>
              </a:rPr>
              <a:t>bij ziekte graag verwittigen </a:t>
            </a:r>
            <a:r>
              <a:rPr lang="nl-BE" sz="2400" dirty="0" err="1">
                <a:solidFill>
                  <a:schemeClr val="tx1"/>
                </a:solidFill>
              </a:rPr>
              <a:t>aub</a:t>
            </a:r>
            <a:endParaRPr lang="nl-BE" sz="2400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koffie en thee"/>
          <p:cNvSpPr>
            <a:spLocks noChangeAspect="1" noChangeArrowheads="1"/>
          </p:cNvSpPr>
          <p:nvPr/>
        </p:nvSpPr>
        <p:spPr bwMode="auto">
          <a:xfrm>
            <a:off x="155575" y="-1652588"/>
            <a:ext cx="41052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1340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Medisch onderzoek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060848"/>
            <a:ext cx="6192688" cy="3888432"/>
          </a:xfrm>
        </p:spPr>
        <p:txBody>
          <a:bodyPr>
            <a:no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6A: do. 9 november </a:t>
            </a:r>
            <a:endParaRPr lang="nl-NL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6B: do. 14 december </a:t>
            </a:r>
          </a:p>
          <a:p>
            <a:pPr marL="3429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CLB Terhagen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geen vaccinatie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hele dag (lunch meebrengen!)</a:t>
            </a:r>
          </a:p>
          <a:p>
            <a:pPr marL="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brief graag zo snel mogelijk terug bezorgen</a:t>
            </a:r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82147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Middag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766" y="1988840"/>
            <a:ext cx="6777317" cy="3600400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eten in de klas </a:t>
            </a:r>
            <a:br>
              <a:rPr lang="nl-BE" sz="2000" dirty="0">
                <a:solidFill>
                  <a:schemeClr val="tx1"/>
                </a:solidFill>
              </a:rPr>
            </a:b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 keuze: water / melk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 poly: rustige ruimte</a:t>
            </a:r>
          </a:p>
          <a:p>
            <a:pPr marL="68580" indent="0">
              <a:buNone/>
            </a:pPr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4200735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Zwemmen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4731" y="1844824"/>
            <a:ext cx="7488832" cy="3456384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om de 14 dagen op woensdag</a:t>
            </a:r>
            <a:br>
              <a:rPr lang="nl-BE" sz="2000" dirty="0">
                <a:solidFill>
                  <a:schemeClr val="tx1"/>
                </a:solidFill>
              </a:rPr>
            </a:b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data: zie maandkalender (Questi)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 reserve badpak / zwembroek aanwezig op school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 niet mee zwemmen: 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graag melden via agenda, mail, Questi of doktersbriefje</a:t>
            </a:r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4585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831301-6EEF-47E5-8486-06A7B918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u="sng" dirty="0"/>
              <a:t>Algemene info schoolniveau </a:t>
            </a:r>
            <a:endParaRPr lang="nl-BE" b="1" u="sn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45ACF6-9AB8-4145-8481-C2F428BF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82" y="1700808"/>
            <a:ext cx="7404653" cy="468052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op tijd = voor belsignaal op school aanwezig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te laat = kinderen aan poort afzetten, ouders niet mee naar de klas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ziek = klasleerkracht verwittigen via </a:t>
            </a:r>
            <a:r>
              <a:rPr lang="nl-NL" dirty="0" err="1">
                <a:solidFill>
                  <a:schemeClr val="tx1"/>
                </a:solidFill>
              </a:rPr>
              <a:t>Questi</a:t>
            </a:r>
            <a:r>
              <a:rPr lang="nl-NL" dirty="0">
                <a:solidFill>
                  <a:schemeClr val="tx1"/>
                </a:solidFill>
              </a:rPr>
              <a:t> (of mail) 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‘inloopmoment zorg’ = ma. 8u35 – 9u20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binnenkomen school = langs het secretariaat passeren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parking = op voorziene plaatsen (niet bij Hubo of op de weg)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grasveld = speelplaats (aangepaste kledij ! )</a:t>
            </a:r>
          </a:p>
          <a:p>
            <a:pPr fontAlgn="base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Paraplu’s blijven thuis</a:t>
            </a:r>
          </a:p>
          <a:p>
            <a:pPr marL="3429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92494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Verkeer / fietsen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3888432"/>
          </a:xfrm>
        </p:spPr>
        <p:txBody>
          <a:bodyPr>
            <a:noAutofit/>
          </a:bodyPr>
          <a:lstStyle/>
          <a:p>
            <a:r>
              <a:rPr lang="nl-BE" dirty="0">
                <a:solidFill>
                  <a:schemeClr val="tx1"/>
                </a:solidFill>
              </a:rPr>
              <a:t>do. 21</a:t>
            </a:r>
            <a:r>
              <a:rPr lang="nl-BE" sz="2000" dirty="0">
                <a:solidFill>
                  <a:schemeClr val="tx1"/>
                </a:solidFill>
              </a:rPr>
              <a:t> september en vr. 22 september = strapdag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fietsvaardigheid oefenen: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- fietslessen = beschermde omgeving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- op de openbare weg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week van </a:t>
            </a:r>
            <a:r>
              <a:rPr lang="nl-BE" dirty="0">
                <a:solidFill>
                  <a:schemeClr val="tx1"/>
                </a:solidFill>
              </a:rPr>
              <a:t>22 april</a:t>
            </a:r>
            <a:r>
              <a:rPr lang="nl-BE" sz="2000" dirty="0">
                <a:solidFill>
                  <a:schemeClr val="tx1"/>
                </a:solidFill>
              </a:rPr>
              <a:t>:  verkeerspark met fietsexamen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pPr marL="411480" indent="-342900">
              <a:buFont typeface="Symbol" panose="05050102010706020507" pitchFamily="18" charset="2"/>
              <a:buChar char="Þ"/>
            </a:pPr>
            <a:r>
              <a:rPr lang="nl-BE" sz="2000" dirty="0">
                <a:solidFill>
                  <a:schemeClr val="tx1"/>
                </a:solidFill>
              </a:rPr>
              <a:t>graag fiets voorzien die </a:t>
            </a:r>
            <a:r>
              <a:rPr lang="nl-BE" sz="2000" b="1" dirty="0">
                <a:solidFill>
                  <a:schemeClr val="tx1"/>
                </a:solidFill>
              </a:rPr>
              <a:t>in orde </a:t>
            </a:r>
            <a:r>
              <a:rPr lang="nl-BE" sz="2000" dirty="0">
                <a:solidFill>
                  <a:schemeClr val="tx1"/>
                </a:solidFill>
              </a:rPr>
              <a:t>is !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nl-BE" sz="2000" dirty="0"/>
          </a:p>
          <a:p>
            <a:pPr marL="68580" indent="0">
              <a:buNone/>
            </a:pPr>
            <a:r>
              <a:rPr lang="nl-BE" sz="2000" dirty="0">
                <a:sym typeface="Wingdings" panose="05000000000000000000" pitchFamily="2" charset="2"/>
              </a:rPr>
              <a:t>     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895867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Verkeersveiligheid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060848"/>
            <a:ext cx="7632848" cy="2808312"/>
          </a:xfrm>
        </p:spPr>
        <p:txBody>
          <a:bodyPr>
            <a:norm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ouders geven het goede voorbeeld </a:t>
            </a:r>
            <a:r>
              <a:rPr lang="nl-BE" sz="2000" dirty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    -  gebruik de kiss &amp; ride zone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 -  breng je kinderen tot aan de schoolpoort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     en kom hen daar ook halen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    </a:t>
            </a:r>
          </a:p>
          <a:p>
            <a:r>
              <a:rPr lang="nl-BE" sz="2000" dirty="0">
                <a:solidFill>
                  <a:schemeClr val="tx1"/>
                </a:solidFill>
              </a:rPr>
              <a:t>fluo vestje:  3 oktober – 29 februari</a:t>
            </a:r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8356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Belangrijke data: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416824" cy="468052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endParaRPr lang="nl-BE" sz="2000" dirty="0"/>
          </a:p>
          <a:p>
            <a:pPr>
              <a:lnSpc>
                <a:spcPct val="120000"/>
              </a:lnSpc>
            </a:pPr>
            <a:r>
              <a:rPr lang="nl-BE" dirty="0">
                <a:solidFill>
                  <a:schemeClr val="tx1"/>
                </a:solidFill>
              </a:rPr>
              <a:t>d</a:t>
            </a:r>
            <a:r>
              <a:rPr lang="nl-BE" sz="2000" dirty="0">
                <a:solidFill>
                  <a:schemeClr val="tx1"/>
                </a:solidFill>
              </a:rPr>
              <a:t>o. 21/09 &amp; vr. </a:t>
            </a:r>
            <a:r>
              <a:rPr lang="nl-BE" dirty="0">
                <a:solidFill>
                  <a:schemeClr val="tx1"/>
                </a:solidFill>
              </a:rPr>
              <a:t>22</a:t>
            </a:r>
            <a:r>
              <a:rPr lang="nl-BE" sz="2000" dirty="0">
                <a:solidFill>
                  <a:schemeClr val="tx1"/>
                </a:solidFill>
              </a:rPr>
              <a:t>/09	</a:t>
            </a:r>
            <a:r>
              <a:rPr lang="nl-BE" sz="2000" dirty="0" err="1">
                <a:solidFill>
                  <a:schemeClr val="tx1"/>
                </a:solidFill>
              </a:rPr>
              <a:t>strapdag</a:t>
            </a:r>
            <a:r>
              <a:rPr lang="nl-BE" sz="2000" dirty="0">
                <a:solidFill>
                  <a:schemeClr val="tx1"/>
                </a:solidFill>
              </a:rPr>
              <a:t> (fiets!)</a:t>
            </a: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d</a:t>
            </a:r>
            <a:r>
              <a:rPr lang="nl-BE" sz="2000" dirty="0">
                <a:solidFill>
                  <a:schemeClr val="tx1"/>
                </a:solidFill>
              </a:rPr>
              <a:t>o. </a:t>
            </a:r>
            <a:r>
              <a:rPr lang="nl-BE" dirty="0">
                <a:solidFill>
                  <a:schemeClr val="tx1"/>
                </a:solidFill>
              </a:rPr>
              <a:t>9</a:t>
            </a:r>
            <a:r>
              <a:rPr lang="nl-BE" sz="2000" dirty="0">
                <a:solidFill>
                  <a:schemeClr val="tx1"/>
                </a:solidFill>
              </a:rPr>
              <a:t>/11	  		6A  CLB Terhagen (lunch!)</a:t>
            </a: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do. 14/12 </a:t>
            </a:r>
            <a:r>
              <a:rPr lang="nl-BE" dirty="0">
                <a:solidFill>
                  <a:schemeClr val="tx1"/>
                </a:solidFill>
              </a:rPr>
              <a:t>	  		6B  CLB </a:t>
            </a:r>
            <a:r>
              <a:rPr lang="nl-BE" dirty="0" err="1">
                <a:solidFill>
                  <a:schemeClr val="tx1"/>
                </a:solidFill>
              </a:rPr>
              <a:t>Terhagen</a:t>
            </a:r>
            <a:r>
              <a:rPr lang="nl-BE" dirty="0">
                <a:solidFill>
                  <a:schemeClr val="tx1"/>
                </a:solidFill>
              </a:rPr>
              <a:t> (lunch!)</a:t>
            </a:r>
            <a:endParaRPr lang="nl-BE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22/01-26/01	 	bloktoetsen</a:t>
            </a:r>
            <a:endParaRPr lang="nl-BE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dirty="0">
                <a:solidFill>
                  <a:schemeClr val="tx1"/>
                </a:solidFill>
              </a:rPr>
              <a:t>22</a:t>
            </a:r>
            <a:r>
              <a:rPr lang="nl-NL" sz="2000" dirty="0">
                <a:solidFill>
                  <a:schemeClr val="tx1"/>
                </a:solidFill>
              </a:rPr>
              <a:t>/04-26/04	  </a:t>
            </a:r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sz="2000" dirty="0">
                <a:solidFill>
                  <a:schemeClr val="tx1"/>
                </a:solidFill>
              </a:rPr>
              <a:t>fietsexamen</a:t>
            </a:r>
            <a:endParaRPr lang="nl-BE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v</a:t>
            </a:r>
            <a:r>
              <a:rPr lang="nl-BE" sz="2000" dirty="0">
                <a:solidFill>
                  <a:schemeClr val="tx1"/>
                </a:solidFill>
              </a:rPr>
              <a:t>r. 14/06	 		schoolfeest</a:t>
            </a: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juni	  	  </a:t>
            </a:r>
            <a:r>
              <a:rPr lang="nl-NL" dirty="0">
                <a:solidFill>
                  <a:schemeClr val="tx1"/>
                </a:solidFill>
              </a:rPr>
              <a:t>		</a:t>
            </a:r>
            <a:r>
              <a:rPr lang="nl-NL" sz="2000" dirty="0">
                <a:solidFill>
                  <a:schemeClr val="tx1"/>
                </a:solidFill>
              </a:rPr>
              <a:t>OVSG toetsen + eindtoetsen</a:t>
            </a:r>
            <a:endParaRPr lang="nl-BE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nl-NL" sz="2000" dirty="0">
                <a:solidFill>
                  <a:schemeClr val="tx1"/>
                </a:solidFill>
              </a:rPr>
              <a:t>woe. 26/06	  		proclamatie</a:t>
            </a:r>
            <a:endParaRPr lang="nl-BE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nl-BE" sz="2000" dirty="0"/>
          </a:p>
        </p:txBody>
      </p:sp>
      <p:sp>
        <p:nvSpPr>
          <p:cNvPr id="4" name="AutoShape 2" descr="Afbeeldingsresultaat voor koffie en thee"/>
          <p:cNvSpPr>
            <a:spLocks noChangeAspect="1" noChangeArrowheads="1"/>
          </p:cNvSpPr>
          <p:nvPr/>
        </p:nvSpPr>
        <p:spPr bwMode="auto">
          <a:xfrm>
            <a:off x="155575" y="-1652588"/>
            <a:ext cx="41052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501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9628" y="836712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Infomarkt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628800"/>
            <a:ext cx="7416824" cy="4680520"/>
          </a:xfrm>
        </p:spPr>
        <p:txBody>
          <a:bodyPr>
            <a:normAutofit/>
          </a:bodyPr>
          <a:lstStyle/>
          <a:p>
            <a:pPr marL="34290" indent="0" fontAlgn="base">
              <a:buNone/>
            </a:pPr>
            <a:r>
              <a:rPr lang="nl-BE" dirty="0">
                <a:solidFill>
                  <a:schemeClr val="tx1"/>
                </a:solidFill>
              </a:rPr>
              <a:t>verschillende kraampjes: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Huis van het kind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BKO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ouderraad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CLB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leersteuncentrum</a:t>
            </a:r>
          </a:p>
          <a:p>
            <a:pPr lvl="1" fontAlgn="base"/>
            <a:r>
              <a:rPr lang="nl-BE" sz="2000" dirty="0">
                <a:solidFill>
                  <a:schemeClr val="tx1"/>
                </a:solidFill>
              </a:rPr>
              <a:t>eigen school 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chemeClr val="tx1"/>
                </a:solidFill>
              </a:rPr>
              <a:t> directie, zorgleerkrachten, beleidsondersteuner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chemeClr val="tx1"/>
                </a:solidFill>
              </a:rPr>
              <a:t> kriebelteam zoeken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chemeClr val="tx1"/>
                </a:solidFill>
              </a:rPr>
              <a:t> algemene info over de school</a:t>
            </a:r>
          </a:p>
          <a:p>
            <a:pPr lvl="2" fontAlgn="base"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chemeClr val="tx1"/>
                </a:solidFill>
              </a:rPr>
              <a:t> </a:t>
            </a:r>
            <a:r>
              <a:rPr lang="nl-BE" sz="2000" dirty="0" err="1">
                <a:solidFill>
                  <a:schemeClr val="tx1"/>
                </a:solidFill>
              </a:rPr>
              <a:t>Questi</a:t>
            </a:r>
            <a:r>
              <a:rPr lang="nl-BE" sz="2000" dirty="0">
                <a:solidFill>
                  <a:schemeClr val="tx1"/>
                </a:solidFill>
              </a:rPr>
              <a:t> </a:t>
            </a:r>
          </a:p>
          <a:p>
            <a:pPr marL="411480" lvl="2" indent="0" fontAlgn="base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pPr lvl="1" fontAlgn="base"/>
            <a:r>
              <a:rPr lang="nl-NL" sz="2000" dirty="0">
                <a:solidFill>
                  <a:schemeClr val="tx1"/>
                </a:solidFill>
              </a:rPr>
              <a:t>d</a:t>
            </a:r>
            <a:r>
              <a:rPr lang="nl-BE" sz="2000" dirty="0">
                <a:solidFill>
                  <a:schemeClr val="tx1"/>
                </a:solidFill>
              </a:rPr>
              <a:t>rankkraampje (aangeboden door ouderraad)</a:t>
            </a:r>
          </a:p>
          <a:p>
            <a:endParaRPr lang="nl-BE" sz="2000" dirty="0"/>
          </a:p>
          <a:p>
            <a:endParaRPr lang="nl-BE" sz="2000" dirty="0"/>
          </a:p>
          <a:p>
            <a:endParaRPr lang="nl-BE" sz="2000" dirty="0"/>
          </a:p>
        </p:txBody>
      </p:sp>
      <p:sp>
        <p:nvSpPr>
          <p:cNvPr id="4" name="AutoShape 2" descr="Afbeeldingsresultaat voor koffie en thee"/>
          <p:cNvSpPr>
            <a:spLocks noChangeAspect="1" noChangeArrowheads="1"/>
          </p:cNvSpPr>
          <p:nvPr/>
        </p:nvSpPr>
        <p:spPr bwMode="auto">
          <a:xfrm>
            <a:off x="155575" y="-1652588"/>
            <a:ext cx="41052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137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Klaswerking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0630" y="1772816"/>
            <a:ext cx="7488832" cy="4775472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focus =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zelfstandig werken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tempo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leren leren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zelfredzaamheid (plan B) </a:t>
            </a:r>
          </a:p>
          <a:p>
            <a:endParaRPr lang="nl-BE" sz="1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leerlingen verbeteren veel zelf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klassikaal aan bord of met correctiesleutel)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juf kijkt nog af en toe na (steekproeven)</a:t>
            </a:r>
          </a:p>
          <a:p>
            <a:endParaRPr lang="nl-NL" sz="1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sociale vaardigheden</a:t>
            </a:r>
            <a:br>
              <a:rPr lang="nl-NL" sz="2000" dirty="0">
                <a:solidFill>
                  <a:schemeClr val="tx1"/>
                </a:solidFill>
              </a:rPr>
            </a:br>
            <a:r>
              <a:rPr lang="nl-NL" sz="2000" dirty="0">
                <a:solidFill>
                  <a:schemeClr val="tx1"/>
                </a:solidFill>
              </a:rPr>
              <a:t>   -  beleefdheid</a:t>
            </a:r>
            <a:br>
              <a:rPr lang="nl-NL" sz="2000" dirty="0">
                <a:solidFill>
                  <a:schemeClr val="tx1"/>
                </a:solidFill>
              </a:rPr>
            </a:br>
            <a:r>
              <a:rPr lang="nl-NL" sz="2000" dirty="0">
                <a:solidFill>
                  <a:schemeClr val="tx1"/>
                </a:solidFill>
              </a:rPr>
              <a:t>   -  hulp vragen </a:t>
            </a:r>
            <a:r>
              <a:rPr lang="nl-BE" sz="2000" dirty="0">
                <a:solidFill>
                  <a:schemeClr val="tx1"/>
                </a:solidFill>
              </a:rPr>
              <a:t> 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-  omgang met anderen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=  in lesrooster + in dagelijks leven</a:t>
            </a:r>
            <a:br>
              <a:rPr lang="nl-BE" sz="2000" dirty="0"/>
            </a:br>
            <a:r>
              <a:rPr lang="nl-BE" sz="2000" dirty="0"/>
              <a:t>   </a:t>
            </a:r>
          </a:p>
          <a:p>
            <a:endParaRPr lang="nl-BE" sz="2000" dirty="0"/>
          </a:p>
          <a:p>
            <a:endParaRPr lang="nl-NL" sz="2000" dirty="0"/>
          </a:p>
          <a:p>
            <a:endParaRPr lang="nl-BE" sz="2000" dirty="0"/>
          </a:p>
          <a:p>
            <a:endParaRPr lang="nl-BE" sz="2000" dirty="0"/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141217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596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BE" b="1" u="sng" dirty="0"/>
              <a:t>Methodes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1564" y="1412776"/>
            <a:ext cx="7272808" cy="5141130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Verrekijker (Nederlands, spelling)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Wiskanjers (wiskunde) 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PassePartout (Frans)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 err="1">
                <a:solidFill>
                  <a:schemeClr val="tx1"/>
                </a:solidFill>
              </a:rPr>
              <a:t>WouW</a:t>
            </a:r>
            <a:r>
              <a:rPr lang="nl-BE" sz="2000" dirty="0">
                <a:solidFill>
                  <a:schemeClr val="tx1"/>
                </a:solidFill>
              </a:rPr>
              <a:t> (</a:t>
            </a:r>
            <a:r>
              <a:rPr lang="nl-BE" dirty="0">
                <a:solidFill>
                  <a:schemeClr val="tx1"/>
                </a:solidFill>
              </a:rPr>
              <a:t>W.O</a:t>
            </a:r>
            <a:r>
              <a:rPr lang="nl-BE" sz="2000" dirty="0">
                <a:solidFill>
                  <a:schemeClr val="tx1"/>
                </a:solidFill>
              </a:rPr>
              <a:t>.)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Wereldkanjers (W.O.)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V</a:t>
            </a:r>
            <a:r>
              <a:rPr lang="nl-BE" sz="2000" dirty="0">
                <a:solidFill>
                  <a:schemeClr val="tx1"/>
                </a:solidFill>
              </a:rPr>
              <a:t>oortplantingsboekje (S.O.)</a:t>
            </a:r>
          </a:p>
          <a:p>
            <a:pPr marL="68580" indent="0">
              <a:buNone/>
            </a:pPr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78064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Oefenen op pc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844824"/>
            <a:ext cx="6777317" cy="4104456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Scoodle Play (wiskunde)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Kabas  (Nederlands, spelling, Frans, W.O.)</a:t>
            </a:r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26050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b="1" u="sng" dirty="0"/>
              <a:t>Co-teaching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06889" y="1628800"/>
            <a:ext cx="6777317" cy="4104456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juf Lien (vanaf november)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extra ondersteuning 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in de klas of in apart groepje</a:t>
            </a:r>
          </a:p>
          <a:p>
            <a:endParaRPr lang="nl-BE" sz="2000" dirty="0"/>
          </a:p>
          <a:p>
            <a:pPr marL="68580" indent="0">
              <a:buNone/>
            </a:pPr>
            <a:endParaRPr lang="nl-BE" sz="2000" dirty="0"/>
          </a:p>
          <a:p>
            <a:pPr marL="68580" indent="0">
              <a:buNone/>
            </a:pP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19256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Klimop klas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628800"/>
            <a:ext cx="7344816" cy="4896544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extra uitdaging voor sterke leerlingen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per graad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1</a:t>
            </a:r>
            <a:r>
              <a:rPr lang="nl-BE" sz="2000" dirty="0">
                <a:solidFill>
                  <a:schemeClr val="tx1"/>
                </a:solidFill>
              </a:rPr>
              <a:t> lesuur / week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leerkracht(en) + zorgcoördinator bepalen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welke leerlingen deelnemen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onderwerp wordt bepaald door zorgcoördinator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doel = extra uitdaging, doorzetting, leren </a:t>
            </a:r>
            <a:r>
              <a:rPr lang="nl-BE" sz="2000" dirty="0" err="1">
                <a:solidFill>
                  <a:schemeClr val="tx1"/>
                </a:solidFill>
              </a:rPr>
              <a:t>leren</a:t>
            </a:r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nl-BE" sz="20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39043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Huistaken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060848"/>
            <a:ext cx="7344816" cy="4032448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moeten steeds gemaakt worden 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indien dit uitzonderlijk toch niet lukt,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graag in agenda schrijven a.u.b.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bv:  spelling, wiskunde, tekst lezen, </a:t>
            </a:r>
            <a:br>
              <a:rPr lang="nl-BE" sz="2000" dirty="0">
                <a:solidFill>
                  <a:schemeClr val="tx1"/>
                </a:solidFill>
              </a:rPr>
            </a:br>
            <a:r>
              <a:rPr lang="nl-BE" sz="2000" dirty="0">
                <a:solidFill>
                  <a:schemeClr val="tx1"/>
                </a:solidFill>
              </a:rPr>
              <a:t>       schrijftaak afwerken, opzoekwerk W.O.,  …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reporter</a:t>
            </a:r>
          </a:p>
          <a:p>
            <a:endParaRPr lang="nl-BE" sz="2000" dirty="0">
              <a:solidFill>
                <a:schemeClr val="tx1"/>
              </a:solidFill>
            </a:endParaRPr>
          </a:p>
          <a:p>
            <a:r>
              <a:rPr lang="nl-NL" sz="2000" dirty="0">
                <a:solidFill>
                  <a:schemeClr val="tx1"/>
                </a:solidFill>
              </a:rPr>
              <a:t>b</a:t>
            </a:r>
            <a:r>
              <a:rPr lang="nl-BE" sz="2000" dirty="0">
                <a:solidFill>
                  <a:schemeClr val="tx1"/>
                </a:solidFill>
              </a:rPr>
              <a:t>oekenbox</a:t>
            </a:r>
          </a:p>
          <a:p>
            <a:endParaRPr lang="nl-BE" sz="2000" dirty="0"/>
          </a:p>
          <a:p>
            <a:pPr marL="68580" indent="0">
              <a:buNone/>
            </a:pPr>
            <a:r>
              <a:rPr lang="nl-BE" sz="2000" dirty="0"/>
              <a:t>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6292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nl-BE" sz="3600" b="1" u="sng" dirty="0"/>
              <a:t>Lessen</a:t>
            </a:r>
            <a:endParaRPr lang="nl-BE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060848"/>
            <a:ext cx="7344816" cy="4032448"/>
          </a:xfrm>
        </p:spPr>
        <p:txBody>
          <a:bodyPr>
            <a:noAutofit/>
          </a:bodyPr>
          <a:lstStyle/>
          <a:p>
            <a:r>
              <a:rPr lang="nl-BE" sz="2000" dirty="0">
                <a:solidFill>
                  <a:schemeClr val="tx1"/>
                </a:solidFill>
              </a:rPr>
              <a:t>toetsen worden +/- 1 week op voorhand aangekondigd in agenda</a:t>
            </a:r>
          </a:p>
          <a:p>
            <a:pPr marL="68580" indent="0">
              <a:buNone/>
            </a:pPr>
            <a:endParaRPr lang="nl-BE" sz="2000" dirty="0">
              <a:solidFill>
                <a:schemeClr val="tx1"/>
              </a:solidFill>
            </a:endParaRPr>
          </a:p>
          <a:p>
            <a:r>
              <a:rPr lang="nl-BE" sz="2000" dirty="0">
                <a:solidFill>
                  <a:schemeClr val="tx1"/>
                </a:solidFill>
              </a:rPr>
              <a:t>belangrijk = oefenen op:</a:t>
            </a: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	-  zelfstandig studeren</a:t>
            </a: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	-  leren plannen</a:t>
            </a:r>
          </a:p>
          <a:p>
            <a:pPr marL="68580" indent="0">
              <a:buNone/>
            </a:pPr>
            <a:r>
              <a:rPr lang="nl-BE" sz="2000" dirty="0">
                <a:solidFill>
                  <a:schemeClr val="tx1"/>
                </a:solidFill>
              </a:rPr>
              <a:t>	-  leren </a:t>
            </a:r>
            <a:r>
              <a:rPr lang="nl-BE" sz="2000" dirty="0" err="1">
                <a:solidFill>
                  <a:schemeClr val="tx1"/>
                </a:solidFill>
              </a:rPr>
              <a:t>leren</a:t>
            </a:r>
            <a:endParaRPr lang="nl-BE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nl-BE" sz="2000" dirty="0"/>
          </a:p>
          <a:p>
            <a:pPr marL="68580" indent="0">
              <a:buNone/>
            </a:pPr>
            <a:r>
              <a:rPr lang="nl-BE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8673303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779</TotalTime>
  <Words>898</Words>
  <Application>Microsoft Office PowerPoint</Application>
  <PresentationFormat>Diavoorstelling (4:3)</PresentationFormat>
  <Paragraphs>213</Paragraphs>
  <Slides>23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Calibri</vt:lpstr>
      <vt:lpstr>Corbel</vt:lpstr>
      <vt:lpstr>Symbol</vt:lpstr>
      <vt:lpstr>Wingdings</vt:lpstr>
      <vt:lpstr>Basis</vt:lpstr>
      <vt:lpstr>Welkom</vt:lpstr>
      <vt:lpstr>Algemene info schoolniveau </vt:lpstr>
      <vt:lpstr>Klaswerking </vt:lpstr>
      <vt:lpstr>Methodes </vt:lpstr>
      <vt:lpstr>Oefenen op pc </vt:lpstr>
      <vt:lpstr>Co-teaching </vt:lpstr>
      <vt:lpstr>Klimop klas</vt:lpstr>
      <vt:lpstr>Huistaken</vt:lpstr>
      <vt:lpstr>Lessen</vt:lpstr>
      <vt:lpstr>Toetsen </vt:lpstr>
      <vt:lpstr>Rapport </vt:lpstr>
      <vt:lpstr>Studiekeuze </vt:lpstr>
      <vt:lpstr>Oudercontact </vt:lpstr>
      <vt:lpstr>Questi</vt:lpstr>
      <vt:lpstr>Website</vt:lpstr>
      <vt:lpstr>Afwezigheden</vt:lpstr>
      <vt:lpstr>Medisch onderzoek</vt:lpstr>
      <vt:lpstr>Middag </vt:lpstr>
      <vt:lpstr>Zwemmen </vt:lpstr>
      <vt:lpstr>Verkeer / fietsen </vt:lpstr>
      <vt:lpstr>Verkeersveiligheid</vt:lpstr>
      <vt:lpstr>Belangrijke data:</vt:lpstr>
      <vt:lpstr>Infomarkt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leerkracht</dc:creator>
  <cp:lastModifiedBy>Leerkracht</cp:lastModifiedBy>
  <cp:revision>131</cp:revision>
  <cp:lastPrinted>2018-09-06T16:45:56Z</cp:lastPrinted>
  <dcterms:created xsi:type="dcterms:W3CDTF">2016-09-13T12:53:50Z</dcterms:created>
  <dcterms:modified xsi:type="dcterms:W3CDTF">2023-09-04T13:55:03Z</dcterms:modified>
</cp:coreProperties>
</file>